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317" r:id="rId3"/>
    <p:sldId id="316" r:id="rId4"/>
    <p:sldId id="286" r:id="rId5"/>
    <p:sldId id="290" r:id="rId6"/>
    <p:sldId id="306" r:id="rId7"/>
    <p:sldId id="308" r:id="rId8"/>
    <p:sldId id="309" r:id="rId9"/>
    <p:sldId id="310" r:id="rId10"/>
    <p:sldId id="311" r:id="rId11"/>
    <p:sldId id="312" r:id="rId12"/>
    <p:sldId id="271" r:id="rId13"/>
    <p:sldId id="294" r:id="rId14"/>
    <p:sldId id="297" r:id="rId15"/>
    <p:sldId id="298" r:id="rId16"/>
    <p:sldId id="299" r:id="rId17"/>
    <p:sldId id="300" r:id="rId18"/>
    <p:sldId id="318" r:id="rId19"/>
    <p:sldId id="287" r:id="rId20"/>
    <p:sldId id="292" r:id="rId21"/>
    <p:sldId id="314" r:id="rId22"/>
    <p:sldId id="285" r:id="rId23"/>
    <p:sldId id="284" r:id="rId24"/>
    <p:sldId id="282" r:id="rId25"/>
    <p:sldId id="265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66FFFF"/>
    <a:srgbClr val="FF3300"/>
    <a:srgbClr val="FF0000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D81B09B-A816-46AC-B3BA-CD8D89EBCCA3}" type="datetimeFigureOut">
              <a:rPr lang="ru-RU"/>
              <a:pPr>
                <a:defRPr/>
              </a:pPr>
              <a:t>24.03.2021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646ED93-3470-44BB-8A60-0662A02F1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1EC0D-52EA-4A2B-AE8E-7D41049864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E6159-997B-48D4-AFA7-A68EAA815E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3F836-81D4-434E-8901-303EAFA0ED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B8375-6B2E-4983-8ACC-38315C1312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60DBB-11DD-4535-AE7D-2158EB9520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3367-F332-476E-9EA7-802D3D1B3F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8BCA3-D5D9-407F-B1CD-BB5013C096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1828F-0D6B-4187-9096-24B311AF85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8BFA0-62A6-4D71-B9DF-64C24BD3BD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64137-B38F-4E46-9484-B711792CCB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22F4D-A38C-403B-B249-4913A3ED94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3017A64-7BAF-4914-BE60-329BB82B22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59" r:id="rId2"/>
    <p:sldLayoutId id="2147483768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9" r:id="rId9"/>
    <p:sldLayoutId id="2147483765" r:id="rId10"/>
    <p:sldLayoutId id="21474837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album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38" y="0"/>
            <a:ext cx="9215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12"/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Посёлок, который  </a:t>
            </a:r>
          </a:p>
          <a:p>
            <a:pPr algn="ctr">
              <a:defRPr/>
            </a:pPr>
            <a:r>
              <a:rPr lang="ru-RU" altLang="ru-RU" sz="32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нам дорог!</a:t>
            </a:r>
          </a:p>
        </p:txBody>
      </p:sp>
    </p:spTree>
  </p:cSld>
  <p:clrMapOvr>
    <a:masterClrMapping/>
  </p:clrMapOvr>
  <p:transition spd="slow" advClick="0" advTm="4000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14313"/>
            <a:ext cx="8229600" cy="134778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Инфекционное отделение боксированное для детей на 10 коек</a:t>
            </a:r>
          </a:p>
        </p:txBody>
      </p:sp>
      <p:pic>
        <p:nvPicPr>
          <p:cNvPr id="61444" name="Picture 4" descr="SS8502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1851025"/>
            <a:ext cx="7358062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76250"/>
            <a:ext cx="32512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Отделение сестринского ухода на 20 коек</a:t>
            </a:r>
          </a:p>
        </p:txBody>
      </p:sp>
      <p:pic>
        <p:nvPicPr>
          <p:cNvPr id="62468" name="Picture 4" descr="SS8502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5338"/>
            <a:ext cx="6389688" cy="47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 descr="C:\Users\Татьяна\Downloads\Attachments_alavackayat@gmail.com_2020-01-22_09-18-20\IMG_20200122_091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0" y="0"/>
            <a:ext cx="542925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>
              <a:latin typeface="Times New Roman" pitchFamily="18" charset="0"/>
              <a:cs typeface="Arial" charset="0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ru-RU" altLang="ru-RU" sz="1400">
                <a:cs typeface="Times New Roman" pitchFamily="18" charset="0"/>
              </a:rPr>
              <a:t>     </a:t>
            </a:r>
            <a:endParaRPr lang="ru-RU" altLang="ru-RU">
              <a:cs typeface="Times New Roman" pitchFamily="18" charset="0"/>
            </a:endParaRP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323850" y="242888"/>
            <a:ext cx="8462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alt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Диагностические кабинеты ЦРБ включают в себя:</a:t>
            </a:r>
            <a:endParaRPr lang="ru-RU" altLang="ru-RU" sz="28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5365" name="Rectangle 9"/>
          <p:cNvSpPr>
            <a:spLocks noChangeArrowheads="1"/>
          </p:cNvSpPr>
          <p:nvPr/>
        </p:nvSpPr>
        <p:spPr bwMode="auto">
          <a:xfrm>
            <a:off x="395288" y="1052513"/>
            <a:ext cx="83026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algn="just">
              <a:defRPr/>
            </a:pPr>
            <a:r>
              <a:rPr lang="ru-RU" alt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Кабинеты</a:t>
            </a:r>
            <a:r>
              <a:rPr lang="ru-RU" alt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функциональной диагностики, массажа и ЛФК, </a:t>
            </a:r>
            <a:r>
              <a:rPr lang="ru-RU" altLang="ru-RU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рентгено</a:t>
            </a:r>
            <a:r>
              <a:rPr lang="ru-RU" alt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и </a:t>
            </a:r>
          </a:p>
          <a:p>
            <a:pPr lvl="1" algn="just">
              <a:defRPr/>
            </a:pPr>
            <a:r>
              <a:rPr lang="ru-RU" alt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флюорографии, ФГДС, трансфузиологии, </a:t>
            </a:r>
            <a:r>
              <a:rPr lang="ru-RU" altLang="ru-RU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медпрофилактики</a:t>
            </a:r>
            <a:r>
              <a:rPr lang="ru-RU" alt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algn="just">
              <a:defRPr/>
            </a:pPr>
            <a:r>
              <a:rPr lang="ru-RU" alt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Лаборатории:</a:t>
            </a:r>
            <a:r>
              <a:rPr lang="ru-RU" alt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клинико-диагностическая, бактериологическая,</a:t>
            </a:r>
          </a:p>
          <a:p>
            <a:pPr lvl="1" algn="just">
              <a:defRPr/>
            </a:pPr>
            <a:r>
              <a:rPr lang="ru-RU" alt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ВИЧ- диагностики.</a:t>
            </a:r>
          </a:p>
          <a:p>
            <a:pPr lvl="1" algn="just">
              <a:defRPr/>
            </a:pPr>
            <a:r>
              <a:rPr lang="ru-RU" alt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Отделения:</a:t>
            </a:r>
            <a:r>
              <a:rPr lang="ru-RU" alt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физиотерапевтическое, стоматологическое.</a:t>
            </a:r>
          </a:p>
        </p:txBody>
      </p:sp>
      <p:pic>
        <p:nvPicPr>
          <p:cNvPr id="19466" name="Picture 10" descr="SS8502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3049588"/>
            <a:ext cx="5076825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8" descr="C:\Users\Татьяна\Downloads\Attachments_alavackayat@gmail.com_2020-01-22_09-18-20\IMG_20200122_091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00375"/>
            <a:ext cx="44291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3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>
            <a:spLocks noChangeArrowheads="1"/>
          </p:cNvSpPr>
          <p:nvPr/>
        </p:nvSpPr>
        <p:spPr bwMode="auto">
          <a:xfrm>
            <a:off x="0" y="1142984"/>
            <a:ext cx="9144000" cy="14255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Палата реанимации и интенсивной терапии</a:t>
            </a:r>
          </a:p>
          <a:p>
            <a:pPr algn="ctr">
              <a:defRPr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25" name="Picture 13" descr="IMG_04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3188"/>
            <a:ext cx="278606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7" name="Picture 15" descr="IMG_04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2643188"/>
            <a:ext cx="42148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8" name="Picture 16" descr="IMG_04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8" y="5029200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9" name="Picture 17" descr="IMG_04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88" y="2643188"/>
            <a:ext cx="232886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30" name="Picture 18" descr="IMG_045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88" y="4929188"/>
            <a:ext cx="2722562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7643834" y="4929198"/>
            <a:ext cx="1500166" cy="1928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 advClick="0" advTm="4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5" name="Picture 11" descr="IMG_04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5" y="0"/>
            <a:ext cx="5000625" cy="3751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596" name="Picture 12" descr="IMG_0465 (копия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1150"/>
            <a:ext cx="4143375" cy="527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597" name="Picture 13" descr="IMG_04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5" y="3751263"/>
            <a:ext cx="5000625" cy="3106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0" y="0"/>
            <a:ext cx="4143372" cy="157161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ОПЕРБЛОК</a:t>
            </a:r>
          </a:p>
          <a:p>
            <a:pPr algn="ctr">
              <a:defRPr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IMG_0432 (копия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125538"/>
            <a:ext cx="7345362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157161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ПЕРЕДВИЖНАЯ ФЛЮОРОГРАФИЧЕСКАЯ УСТАНОВКА</a:t>
            </a:r>
          </a:p>
          <a:p>
            <a:pPr algn="ctr">
              <a:defRPr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G_05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132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IMG_056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16500" y="0"/>
            <a:ext cx="4127500" cy="5084763"/>
          </a:xfrm>
        </p:spPr>
      </p:pic>
      <p:pic>
        <p:nvPicPr>
          <p:cNvPr id="48133" name="Picture 5" descr="IMG_05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3517900"/>
            <a:ext cx="52197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3500438" y="0"/>
            <a:ext cx="2520950" cy="350043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РЕНТГЕН –и ФЛЮОРО-КАБИНЕТ</a:t>
            </a:r>
          </a:p>
          <a:p>
            <a:pPr algn="ctr">
              <a:defRPr/>
            </a:pPr>
            <a:endParaRPr lang="ru-RU" altLang="ru-RU" sz="2800" b="1" dirty="0">
              <a:solidFill>
                <a:srgbClr val="000000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20486" name="Picture 7" descr="C:\Users\Татьяна\Downloads\Attachments_alavackayat@gmail.com_2020-01-22_09-18-20\IMG_20200122_0901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4750"/>
            <a:ext cx="392906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IMG_05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24250"/>
            <a:ext cx="21431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IMG_06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4225" y="3500438"/>
            <a:ext cx="25717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IMG_06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3357563" y="3571875"/>
            <a:ext cx="2643187" cy="15001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Обновляется автопарк ОСМП</a:t>
            </a:r>
          </a:p>
        </p:txBody>
      </p:sp>
      <p:pic>
        <p:nvPicPr>
          <p:cNvPr id="8" name="Picture 6" descr="IMG_059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43438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7" descr="album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8"/>
          <p:cNvSpPr txBox="1">
            <a:spLocks noChangeArrowheads="1"/>
          </p:cNvSpPr>
          <p:nvPr/>
        </p:nvSpPr>
        <p:spPr bwMode="auto">
          <a:xfrm>
            <a:off x="0" y="1000125"/>
            <a:ext cx="68580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Заместитель главного врача по клинико- экспертной работе-1 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Заместитель главного врача по медицинской части – 1 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Врач -  оториноларинголог – 1 ст;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Врач -  дерматовенеролог – 1 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Врач  ультразвуковой диагностики – 1 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Врач акушер- гинеколог -  1 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Врач педиатр- участковый – 1 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Врач отделения скорой медицинской помощи– 1 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Врач-онколог – 1 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Врач – инфекционист – 0,5 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Врач – профпатолог -  0,5 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Фельдшер отделения скорой медицинской помощи – 1 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Медицинская сестра по приему вызовов и передачи их бригадам ОСМП - 2,75 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Медицинская сестра в МБОУ «СОШ № 1» пгт. Троицко-Печорск – 1 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Медицинская сестра в МДОУ «Детский сад № 1» пгт. Троицко – Печорск – 1ст.;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Медицинская сестра процедурной – 4 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Медицинская сестра функциональной диагностики – 1 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Инструктор по лечебной физкультуре – 1 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Медицинская сестра палатная – 6,5 ст.;</a:t>
            </a:r>
          </a:p>
          <a:p>
            <a:pPr>
              <a:buFont typeface="Wingdings" pitchFamily="2" charset="2"/>
              <a:buChar char="ü"/>
            </a:pPr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Заведующий фельдшерско-акушерским пунктом- медицинская сестра</a:t>
            </a:r>
          </a:p>
          <a:p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фельдшерско-акушерского пункта пст. Знаменка – 1 ст.</a:t>
            </a:r>
          </a:p>
          <a:p>
            <a:endParaRPr lang="ru-RU"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Более подробная информация находится по адресу:  </a:t>
            </a:r>
            <a:r>
              <a:rPr lang="en-US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http://crb-trp.ru/</a:t>
            </a:r>
            <a:endParaRPr lang="ru-RU"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500042"/>
            <a:ext cx="378621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Сведения о потребности в кадрах:</a:t>
            </a:r>
          </a:p>
        </p:txBody>
      </p:sp>
    </p:spTree>
  </p:cSld>
  <p:clrMapOvr>
    <a:masterClrMapping/>
  </p:clrMapOvr>
  <p:transition advTm="2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3556" name="Picture 5" descr="album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0" y="0"/>
            <a:ext cx="91440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28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8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01.01.2021 г. в ГБУЗ РК «Троицко-Печорская ЦРБ» работает 30 врачей, из них: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Почетных врача Республики Коми;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врач Отличник здравоохранения;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врача имеет почетную грамоту Республики Коми .</a:t>
            </a:r>
          </a:p>
          <a:p>
            <a:pPr>
              <a:buFont typeface="Wingdings" pitchFamily="2" charset="2"/>
              <a:buChar char="ü"/>
            </a:pPr>
            <a:endParaRPr lang="ru-RU" altLang="ru-RU" sz="28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altLang="ru-RU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Кадровый состав</a:t>
            </a:r>
          </a:p>
          <a:p>
            <a:r>
              <a:rPr lang="ru-RU" altLang="ru-RU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средних медицинских работников – 114 человек.</a:t>
            </a:r>
          </a:p>
        </p:txBody>
      </p:sp>
    </p:spTree>
  </p:cSld>
  <p:clrMapOvr>
    <a:masterClrMapping/>
  </p:clrMapOvr>
  <p:transition advClick="0" advTm="1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8429684" cy="2214578"/>
          </a:xfrm>
        </p:spPr>
        <p:txBody>
          <a:bodyPr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«</a:t>
            </a: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Троицко-Печорский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район» находится на юго-востоке Республики Коми в бассейне Верхней Печоры, граничит с территориями МО «Город Вуктыл», «Город Сосногорск», «</a:t>
            </a: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Усть-Куломский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район», а также с Пермской и Свердловской областями, Ханты-Мансийским автономным округом Тюменской области.</a:t>
            </a:r>
            <a:b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Территория района составляет 40,7 тыс. кв. км. По площади это одно из самых больших муниципальных образований республики после МО «</a:t>
            </a:r>
            <a:r>
              <a:rPr lang="ru-RU" sz="16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Усть-Цилемский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район». Административный центр — городское поселение Троицко-Печорск. Расстояние до г. Сыктывкара — 515 км. На территории района 34 населённых пункта в том числе 17 поселков, 4 села и 13 деревень.</a:t>
            </a:r>
            <a:endParaRPr lang="ru-RU" sz="16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6" descr="album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071813"/>
            <a:ext cx="6858000" cy="3571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13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4580" name="Picture 5" descr="album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214313" y="3214688"/>
            <a:ext cx="79359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В ЦРБ на формирование корпоративной культуры оказывают влияние:</a:t>
            </a:r>
          </a:p>
          <a:p>
            <a:pPr>
              <a:buFont typeface="Wingdings" pitchFamily="2" charset="2"/>
              <a:buChar char="ü"/>
            </a:pPr>
            <a:r>
              <a:rPr lang="ru-RU">
                <a:solidFill>
                  <a:schemeClr val="bg1"/>
                </a:solidFill>
              </a:rPr>
              <a:t> миссия и цели организации;</a:t>
            </a:r>
          </a:p>
          <a:p>
            <a:pPr>
              <a:buFont typeface="Wingdings" pitchFamily="2" charset="2"/>
              <a:buChar char="ü"/>
            </a:pPr>
            <a:r>
              <a:rPr lang="ru-RU">
                <a:solidFill>
                  <a:schemeClr val="bg1"/>
                </a:solidFill>
              </a:rPr>
              <a:t> стратегия развития;</a:t>
            </a:r>
          </a:p>
          <a:p>
            <a:pPr>
              <a:buFont typeface="Wingdings" pitchFamily="2" charset="2"/>
              <a:buChar char="ü"/>
            </a:pPr>
            <a:r>
              <a:rPr lang="ru-RU">
                <a:solidFill>
                  <a:schemeClr val="bg1"/>
                </a:solidFill>
              </a:rPr>
              <a:t> характер и содержание труда;</a:t>
            </a:r>
          </a:p>
          <a:p>
            <a:pPr>
              <a:buFont typeface="Wingdings" pitchFamily="2" charset="2"/>
              <a:buChar char="ü"/>
            </a:pPr>
            <a:r>
              <a:rPr lang="ru-RU">
                <a:solidFill>
                  <a:schemeClr val="bg1"/>
                </a:solidFill>
              </a:rPr>
              <a:t> квалификация, образование, общий уровень культуры работников;</a:t>
            </a:r>
          </a:p>
          <a:p>
            <a:pPr>
              <a:buFont typeface="Wingdings" pitchFamily="2" charset="2"/>
              <a:buChar char="ü"/>
            </a:pPr>
            <a:r>
              <a:rPr lang="ru-RU">
                <a:solidFill>
                  <a:schemeClr val="bg1"/>
                </a:solidFill>
              </a:rPr>
              <a:t> личность руководителя, его представления, принципы, поведение.</a:t>
            </a:r>
          </a:p>
          <a:p>
            <a:pPr>
              <a:buFont typeface="Wingdings" pitchFamily="2" charset="2"/>
              <a:buChar char="ü"/>
            </a:pPr>
            <a:endParaRPr lang="ru-RU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2000">
    <p:checke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5604" name="Picture 7" descr="album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0"/>
            <a:ext cx="928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0" y="549275"/>
            <a:ext cx="91440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sz="32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</a:t>
            </a:r>
          </a:p>
          <a:p>
            <a:pPr algn="just"/>
            <a:r>
              <a:rPr lang="ru-RU" altLang="ru-RU" sz="32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Среднего медперсонала- </a:t>
            </a:r>
          </a:p>
          <a:p>
            <a:pPr algn="just"/>
            <a:r>
              <a:rPr lang="ru-RU" altLang="ru-RU" sz="32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от  32000,00 рублей</a:t>
            </a:r>
          </a:p>
          <a:p>
            <a:pPr algn="just"/>
            <a:r>
              <a:rPr lang="ru-RU" altLang="ru-RU" sz="32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врачей –</a:t>
            </a:r>
          </a:p>
          <a:p>
            <a:pPr algn="just"/>
            <a:r>
              <a:rPr lang="ru-RU" altLang="ru-RU" sz="32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от 70000,00 рублей </a:t>
            </a:r>
          </a:p>
          <a:p>
            <a:endParaRPr lang="ru-RU" altLang="ru-RU" sz="3600" b="1">
              <a:solidFill>
                <a:schemeClr val="bg1"/>
              </a:solidFill>
            </a:endParaRP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0" y="3779838"/>
            <a:ext cx="8615363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8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Меры поддержки :</a:t>
            </a:r>
          </a:p>
          <a:p>
            <a:pPr>
              <a:buFontTx/>
              <a:buChar char="•"/>
            </a:pPr>
            <a:r>
              <a:rPr lang="ru-RU" altLang="ru-RU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благоустроенным жильём;</a:t>
            </a:r>
          </a:p>
          <a:p>
            <a:pPr>
              <a:buFontTx/>
              <a:buChar char="•"/>
            </a:pPr>
            <a:r>
              <a:rPr lang="ru-RU" altLang="ru-RU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Компенсация оплаты коммунальных услуг;</a:t>
            </a:r>
          </a:p>
          <a:p>
            <a:pPr>
              <a:buFontTx/>
              <a:buChar char="•"/>
            </a:pPr>
            <a:r>
              <a:rPr lang="ru-RU" altLang="ru-RU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30 % доплата к окладу молодым специалистам.</a:t>
            </a:r>
          </a:p>
          <a:p>
            <a:pPr>
              <a:buFontTx/>
              <a:buChar char="•"/>
            </a:pPr>
            <a:r>
              <a:rPr lang="ru-RU" altLang="ru-RU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Врачам и фельдшерам согласно Постановлений правительств  РФ и РК </a:t>
            </a:r>
          </a:p>
          <a:p>
            <a:r>
              <a:rPr lang="ru-RU" altLang="ru-RU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предоставляется единовременная компенсационная выплата в рамках действий</a:t>
            </a:r>
          </a:p>
          <a:p>
            <a:r>
              <a:rPr lang="ru-RU" altLang="ru-RU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федеральных и региональных программ.</a:t>
            </a:r>
          </a:p>
        </p:txBody>
      </p:sp>
    </p:spTree>
  </p:cSld>
  <p:clrMapOvr>
    <a:masterClrMapping/>
  </p:clrMapOvr>
  <p:transition spd="med" advClick="0" advTm="15000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14313"/>
            <a:ext cx="8572500" cy="1928812"/>
          </a:xfrm>
        </p:spPr>
        <p:txBody>
          <a:bodyPr>
            <a:noAutofit/>
          </a:bodyPr>
          <a:lstStyle/>
          <a:p>
            <a:pPr algn="just" eaLnBrk="1" hangingPunct="1">
              <a:defRPr/>
            </a:pP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Наша ЦРБ находится в Троицко-Печорском районе Республики Коми, на территории которого </a:t>
            </a:r>
            <a:r>
              <a:rPr lang="ru-RU" sz="1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распологается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Печоро-Илычский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заповедник. В этом заповеднике находится  геологический памятник - </a:t>
            </a:r>
            <a:r>
              <a:rPr lang="ru-RU" sz="1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Маньпупунёр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или Столбы́ </a:t>
            </a:r>
            <a:r>
              <a:rPr lang="ru-RU" sz="1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выве́тривания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(мансийские </a:t>
            </a:r>
            <a:r>
              <a:rPr lang="ru-RU" sz="1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болваны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 в междуречье рек Илыч и Печоры. Второе название — «</a:t>
            </a:r>
            <a:r>
              <a:rPr lang="ru-RU" sz="1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Болвано-из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на языке Коми обозначает «Гора идолов»; отсюда народное название останцев — «</a:t>
            </a:r>
            <a:r>
              <a:rPr lang="ru-RU" sz="1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Болваны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1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Маньпупунёр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представляет комплекс семи останцев высотой от 30 до 42 м. С </a:t>
            </a:r>
            <a:r>
              <a:rPr lang="ru-RU" sz="1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Маньпупунёром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связаны многочисленные легенды. Он являлся объектом культа манси. Столбы выветривания </a:t>
            </a:r>
            <a:r>
              <a:rPr lang="ru-RU" sz="1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Маньпупунёр</a:t>
            </a: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считаются одним из семи чудес России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400" i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5" descr="albumPhot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143500"/>
            <a:ext cx="2573338" cy="1714500"/>
          </a:xfrm>
          <a:noFill/>
        </p:spPr>
      </p:pic>
      <p:pic>
        <p:nvPicPr>
          <p:cNvPr id="33798" name="Picture 6" descr="C:\Users\Татьяна\Pictures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6050" y="2514600"/>
            <a:ext cx="64579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0" name="Picture 12" descr="album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6313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143500" y="214313"/>
            <a:ext cx="32146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Также в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Печоро-Илычском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заповеднике располагается лосеферма, созданная для одомашнивания лосей. </a:t>
            </a:r>
          </a:p>
        </p:txBody>
      </p:sp>
      <p:pic>
        <p:nvPicPr>
          <p:cNvPr id="27652" name="Picture 5" descr="C:\Users\Татьяна\Pictures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313"/>
            <a:ext cx="442912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albumPh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5" y="1643063"/>
            <a:ext cx="500062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14ac9688e8e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00188"/>
            <a:ext cx="4286250" cy="3214687"/>
          </a:xfrm>
          <a:noFill/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92881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Троицко-Печорский</a:t>
            </a: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 богат дарами природы.</a:t>
            </a:r>
            <a:b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4000" dirty="0" smtClean="0"/>
          </a:p>
        </p:txBody>
      </p:sp>
      <p:pic>
        <p:nvPicPr>
          <p:cNvPr id="30728" name="Picture 8" descr="C:\Users\Татьяна\Pictures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3" y="1500188"/>
            <a:ext cx="492918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C:\Users\Татьяна\Pictures\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75" y="4335463"/>
            <a:ext cx="6800850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C:\Users\Татьяна\Pictures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8" name="WordArt 26"/>
          <p:cNvSpPr>
            <a:spLocks noChangeArrowheads="1" noChangeShapeType="1" noTextEdit="1"/>
          </p:cNvSpPr>
          <p:nvPr/>
        </p:nvSpPr>
        <p:spPr bwMode="auto">
          <a:xfrm>
            <a:off x="0" y="1700213"/>
            <a:ext cx="8820150" cy="51577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solidFill>
                  <a:srgbClr val="FFFF00">
                    <a:alpha val="96861"/>
                  </a:srgbClr>
                </a:solidFill>
                <a:latin typeface="Impact"/>
              </a:rPr>
              <a:t>МЫ ждём Вас 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solidFill>
                  <a:srgbClr val="FFFF00">
                    <a:alpha val="96861"/>
                  </a:srgbClr>
                </a:solidFill>
                <a:latin typeface="Impact"/>
              </a:rPr>
              <a:t>на Троицко-Печорской земле</a:t>
            </a:r>
          </a:p>
        </p:txBody>
      </p:sp>
      <p:sp>
        <p:nvSpPr>
          <p:cNvPr id="29700" name="Text Box 27"/>
          <p:cNvSpPr txBox="1">
            <a:spLocks noChangeArrowheads="1"/>
          </p:cNvSpPr>
          <p:nvPr/>
        </p:nvSpPr>
        <p:spPr bwMode="auto">
          <a:xfrm>
            <a:off x="3357563" y="5857875"/>
            <a:ext cx="65151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Тел: 8(82138) 97-2-38 - приемная главного врача</a:t>
            </a:r>
          </a:p>
          <a:p>
            <a:r>
              <a:rPr lang="ru-RU" altLang="ru-RU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8(82138) 99-2-91 - отдел кадров</a:t>
            </a:r>
          </a:p>
          <a:p>
            <a:r>
              <a:rPr lang="ru-RU" altLang="ru-RU" sz="2800">
                <a:solidFill>
                  <a:schemeClr val="bg1"/>
                </a:solidFill>
              </a:rPr>
              <a:t>      </a:t>
            </a:r>
            <a:endParaRPr lang="ru-RU" altLang="ru-RU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9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album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6125"/>
            <a:ext cx="476091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Рисунок 4" descr="album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3500438"/>
            <a:ext cx="442912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" descr="C:\Users\Татьяна\Pictures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5275" y="0"/>
            <a:ext cx="503872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3" descr="C:\Users\Татьяна\Pictures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14337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2938" y="142875"/>
            <a:ext cx="32289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Население района:</a:t>
            </a:r>
          </a:p>
          <a:p>
            <a:pPr>
              <a:defRPr/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10612 человек,</a:t>
            </a:r>
          </a:p>
          <a:p>
            <a:pPr>
              <a:defRPr/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из них дети 1908 человек 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5357813"/>
            <a:ext cx="5143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основное</a:t>
            </a:r>
            <a:r>
              <a:rPr lang="ru-RU" altLang="ru-RU" sz="36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altLang="ru-RU" sz="36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лечебное учреждение района</a:t>
            </a:r>
            <a:endParaRPr lang="ru-RU" altLang="ru-RU" sz="48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7" descr="C:\Users\Татьяна\Downloads\Attachments_alavackayat@gmail.com_2020-01-21_10-59-39\IMG_20200121_105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813"/>
            <a:ext cx="5786438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8" descr="C:\Users\Татьяна\Downloads\Attachments_alavackayat@gmail.com_2020-01-21_10-59-39\IMG_20200121_105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6200" y="3714750"/>
            <a:ext cx="39878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14375" y="0"/>
            <a:ext cx="7643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ГБУЗ РК «</a:t>
            </a:r>
            <a:r>
              <a:rPr lang="ru-RU" sz="32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Троицко-Печорская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ЦРБ»</a:t>
            </a:r>
          </a:p>
        </p:txBody>
      </p:sp>
    </p:spTree>
  </p:cSld>
  <p:clrMapOvr>
    <a:masterClrMapping/>
  </p:clrMapOvr>
  <p:transition spd="slow" advClick="0" advTm="5350"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album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2843213" y="188913"/>
            <a:ext cx="35448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ЦРБ</a:t>
            </a:r>
          </a:p>
        </p:txBody>
      </p:sp>
      <p:sp>
        <p:nvSpPr>
          <p:cNvPr id="5" name="Овал 4"/>
          <p:cNvSpPr/>
          <p:nvPr/>
        </p:nvSpPr>
        <p:spPr>
          <a:xfrm>
            <a:off x="357158" y="500042"/>
            <a:ext cx="2214577" cy="135732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СТАЦИОНАР</a:t>
            </a:r>
          </a:p>
          <a:p>
            <a:pPr algn="ctr">
              <a:defRPr/>
            </a:pPr>
            <a:r>
              <a:rPr lang="ru-RU" alt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90 КОЕК</a:t>
            </a:r>
          </a:p>
        </p:txBody>
      </p:sp>
      <p:sp>
        <p:nvSpPr>
          <p:cNvPr id="8" name="Овал 7"/>
          <p:cNvSpPr/>
          <p:nvPr/>
        </p:nvSpPr>
        <p:spPr>
          <a:xfrm>
            <a:off x="6858016" y="571480"/>
            <a:ext cx="1984402" cy="194788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</a:rPr>
              <a:t> 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 ДОМОВЫХ ХОЗЯЙСТВ</a:t>
            </a:r>
          </a:p>
        </p:txBody>
      </p:sp>
      <p:sp>
        <p:nvSpPr>
          <p:cNvPr id="6" name="Овал 5"/>
          <p:cNvSpPr/>
          <p:nvPr/>
        </p:nvSpPr>
        <p:spPr>
          <a:xfrm>
            <a:off x="0" y="2852738"/>
            <a:ext cx="2484438" cy="143986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ПОЛИКЛИНИКА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 ПОСЕЩЕНИЙ В СМЕНУ</a:t>
            </a:r>
          </a:p>
        </p:txBody>
      </p:sp>
      <p:sp>
        <p:nvSpPr>
          <p:cNvPr id="7" name="Овал 6"/>
          <p:cNvSpPr/>
          <p:nvPr/>
        </p:nvSpPr>
        <p:spPr>
          <a:xfrm>
            <a:off x="0" y="5418138"/>
            <a:ext cx="2447925" cy="143986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ДНЕВНОЙ СТАЦИОНАР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 КОЕК</a:t>
            </a:r>
          </a:p>
        </p:txBody>
      </p:sp>
      <p:sp>
        <p:nvSpPr>
          <p:cNvPr id="10" name="Овал 9"/>
          <p:cNvSpPr/>
          <p:nvPr/>
        </p:nvSpPr>
        <p:spPr>
          <a:xfrm>
            <a:off x="6696075" y="3071810"/>
            <a:ext cx="2447925" cy="143986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sz="2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  <a:p>
            <a:pPr algn="ctr">
              <a:defRPr/>
            </a:pPr>
            <a:r>
              <a:rPr lang="ru-RU" altLang="ru-RU" sz="28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ФАПов</a:t>
            </a:r>
            <a:endParaRPr lang="ru-RU" altLang="ru-RU" sz="2800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715139" y="5214950"/>
            <a:ext cx="2428861" cy="164305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ДНЕВНОЙ СТАЦИОНАР ПО АКУШЕРСТВУ И ГИНЕКОЛОГИИ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 КОЕК</a:t>
            </a:r>
          </a:p>
        </p:txBody>
      </p:sp>
      <p:sp>
        <p:nvSpPr>
          <p:cNvPr id="4108" name="Line 14"/>
          <p:cNvSpPr>
            <a:spLocks noChangeShapeType="1"/>
          </p:cNvSpPr>
          <p:nvPr/>
        </p:nvSpPr>
        <p:spPr bwMode="auto">
          <a:xfrm flipH="1">
            <a:off x="2484438" y="692150"/>
            <a:ext cx="1223962" cy="57626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109" name="Line 15"/>
          <p:cNvSpPr>
            <a:spLocks noChangeShapeType="1"/>
          </p:cNvSpPr>
          <p:nvPr/>
        </p:nvSpPr>
        <p:spPr bwMode="auto">
          <a:xfrm>
            <a:off x="5651500" y="765175"/>
            <a:ext cx="1152525" cy="863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110" name="Line 16"/>
          <p:cNvSpPr>
            <a:spLocks noChangeShapeType="1"/>
          </p:cNvSpPr>
          <p:nvPr/>
        </p:nvSpPr>
        <p:spPr bwMode="auto">
          <a:xfrm flipH="1">
            <a:off x="2268538" y="692150"/>
            <a:ext cx="1511300" cy="25209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111" name="Line 17"/>
          <p:cNvSpPr>
            <a:spLocks noChangeShapeType="1"/>
          </p:cNvSpPr>
          <p:nvPr/>
        </p:nvSpPr>
        <p:spPr bwMode="auto">
          <a:xfrm flipH="1">
            <a:off x="2268538" y="692150"/>
            <a:ext cx="1727200" cy="511333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112" name="Line 18"/>
          <p:cNvSpPr>
            <a:spLocks noChangeShapeType="1"/>
          </p:cNvSpPr>
          <p:nvPr/>
        </p:nvSpPr>
        <p:spPr bwMode="auto">
          <a:xfrm>
            <a:off x="5219700" y="692150"/>
            <a:ext cx="1657350" cy="27368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113" name="Line 19"/>
          <p:cNvSpPr>
            <a:spLocks noChangeShapeType="1"/>
          </p:cNvSpPr>
          <p:nvPr/>
        </p:nvSpPr>
        <p:spPr bwMode="auto">
          <a:xfrm>
            <a:off x="4859338" y="692150"/>
            <a:ext cx="2160587" cy="489743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Овал 6"/>
          <p:cNvSpPr/>
          <p:nvPr/>
        </p:nvSpPr>
        <p:spPr>
          <a:xfrm>
            <a:off x="3132138" y="5418138"/>
            <a:ext cx="2447925" cy="143986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Отделение скорой медицинской помощи</a:t>
            </a:r>
          </a:p>
        </p:txBody>
      </p:sp>
      <p:sp>
        <p:nvSpPr>
          <p:cNvPr id="4115" name="Line 17"/>
          <p:cNvSpPr>
            <a:spLocks noChangeShapeType="1"/>
          </p:cNvSpPr>
          <p:nvPr/>
        </p:nvSpPr>
        <p:spPr bwMode="auto">
          <a:xfrm flipH="1">
            <a:off x="4140200" y="620713"/>
            <a:ext cx="287338" cy="47529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advClick="0" advTm="856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6524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Терапевтическое отделение на 22 койки</a:t>
            </a:r>
          </a:p>
        </p:txBody>
      </p:sp>
      <p:pic>
        <p:nvPicPr>
          <p:cNvPr id="56325" name="Picture 5" descr="SS8501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663700"/>
            <a:ext cx="6429375" cy="4822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 advTm="34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9144000" cy="10001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2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Хирургическое отделение</a:t>
            </a:r>
            <a:br>
              <a:rPr lang="ru-RU" altLang="ru-RU" sz="32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24 койки</a:t>
            </a:r>
          </a:p>
        </p:txBody>
      </p:sp>
      <p:pic>
        <p:nvPicPr>
          <p:cNvPr id="58373" name="Picture 5" descr="Изображение 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2563813"/>
            <a:ext cx="5724525" cy="4294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4" name="Picture 6" descr="Изображение 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1438"/>
            <a:ext cx="5068888" cy="3802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326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4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Детское отделение на 10 коек</a:t>
            </a:r>
          </a:p>
        </p:txBody>
      </p:sp>
      <p:pic>
        <p:nvPicPr>
          <p:cNvPr id="12291" name="Picture 6" descr="C:\Users\Татьяна\Downloads\Attachments_alavackayat@gmail.com_2020-01-22_09-18-20\IMG_20200122_091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397125"/>
            <a:ext cx="342900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7" descr="C:\Users\Татьяна\Downloads\Attachments_alavackayat@gmail.com_2020-01-22_09-18-20\IMG_20200122_091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4572000"/>
            <a:ext cx="38576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SS8503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857250"/>
            <a:ext cx="5072062" cy="380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64163" y="285750"/>
            <a:ext cx="3779837" cy="140811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Дневной стационар по акушерству и гинекологии на 10 коек</a:t>
            </a:r>
          </a:p>
        </p:txBody>
      </p:sp>
      <p:pic>
        <p:nvPicPr>
          <p:cNvPr id="13318" name="Picture 6" descr="C:\Users\Татьяна\Pictures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75"/>
            <a:ext cx="41433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 descr="C:\Users\Татьяна\Downloads\Attachments_alavackayat@gmail.com_2020-01-22_09-18-20\IMG_20200122_0907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3" y="1878013"/>
            <a:ext cx="3786187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 descr="C:\Users\Татьяна\Downloads\IMG_20200122_101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0" y="571500"/>
            <a:ext cx="357187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1079</TotalTime>
  <Words>625</Words>
  <Application>Microsoft Office PowerPoint</Application>
  <PresentationFormat>Экран (4:3)</PresentationFormat>
  <Paragraphs>103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Constantia</vt:lpstr>
      <vt:lpstr>Wingdings 2</vt:lpstr>
      <vt:lpstr>Times New Roman</vt:lpstr>
      <vt:lpstr>Trebuchet MS</vt:lpstr>
      <vt:lpstr>Wingdings</vt:lpstr>
      <vt:lpstr>Поток</vt:lpstr>
      <vt:lpstr>Слайд 1</vt:lpstr>
      <vt:lpstr>Муниципальное образование «Троицко-Печорский район» находится на юго-востоке Республики Коми в бассейне Верхней Печоры, граничит с территориями МО «Город Вуктыл», «Город Сосногорск», «Усть-Куломский район», а также с Пермской и Свердловской областями, Ханты-Мансийским автономным округом Тюменской области. Территория района составляет 40,7 тыс. кв. км. По площади это одно из самых больших муниципальных образований республики после МО «Усть-Цилемский район». Административный центр — городское поселение Троицко-Печорск. Расстояние до г. Сыктывкара — 515 км. На территории района 34 населённых пункта в том числе 17 поселков, 4 села и 13 деревень.</vt:lpstr>
      <vt:lpstr>Слайд 3</vt:lpstr>
      <vt:lpstr>Слайд 4</vt:lpstr>
      <vt:lpstr>Слайд 5</vt:lpstr>
      <vt:lpstr>Терапевтическое отделение на 22 койки</vt:lpstr>
      <vt:lpstr>Хирургическое отделение на 24 койки</vt:lpstr>
      <vt:lpstr>     Детское отделение на 10 коек</vt:lpstr>
      <vt:lpstr>Дневной стационар по акушерству и гинекологии на 10 коек</vt:lpstr>
      <vt:lpstr>Инфекционное отделение боксированное для детей на 10 коек</vt:lpstr>
      <vt:lpstr>Отделение сестринского ухода на 20 коек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  Наша ЦРБ находится в Троицко-Печорском районе Республики Коми, на территории которого распологается Печоро-Илычский заповедник. В этом заповеднике находится  геологический памятник - Маньпупунёр, или Столбы́ выве́тривания (мансийские болваны)  в междуречье рек Илыч и Печоры. Второе название — «Болвано-из» на языке Коми обозначает «Гора идолов»; отсюда народное название останцев — «Болваны». Маньпупунёр представляет комплекс семи останцев высотой от 30 до 42 м. С Маньпупунёром связаны многочисленные легенды. Он являлся объектом культа манси. Столбы выветривания Маньпупунёр считаются одним из семи чудес России.</vt:lpstr>
      <vt:lpstr>Слайд 23</vt:lpstr>
      <vt:lpstr> Троицко-Печорский район богат дарами природы. </vt:lpstr>
      <vt:lpstr>Слайд 25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ViPNeT</cp:lastModifiedBy>
  <cp:revision>119</cp:revision>
  <dcterms:created xsi:type="dcterms:W3CDTF">2014-04-03T10:39:01Z</dcterms:created>
  <dcterms:modified xsi:type="dcterms:W3CDTF">2021-03-24T07:50:54Z</dcterms:modified>
</cp:coreProperties>
</file>